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56" r:id="rId2"/>
    <p:sldId id="257" r:id="rId3"/>
    <p:sldId id="259" r:id="rId4"/>
    <p:sldId id="258" r:id="rId5"/>
    <p:sldId id="262" r:id="rId6"/>
    <p:sldId id="261" r:id="rId7"/>
    <p:sldId id="265" r:id="rId8"/>
    <p:sldId id="266" r:id="rId9"/>
    <p:sldId id="264" r:id="rId10"/>
    <p:sldId id="288" r:id="rId11"/>
    <p:sldId id="263" r:id="rId12"/>
    <p:sldId id="267" r:id="rId13"/>
    <p:sldId id="273" r:id="rId14"/>
    <p:sldId id="278" r:id="rId15"/>
    <p:sldId id="268" r:id="rId16"/>
    <p:sldId id="269" r:id="rId17"/>
    <p:sldId id="270" r:id="rId18"/>
    <p:sldId id="271" r:id="rId19"/>
    <p:sldId id="272" r:id="rId20"/>
    <p:sldId id="274" r:id="rId21"/>
    <p:sldId id="280" r:id="rId22"/>
    <p:sldId id="279" r:id="rId23"/>
    <p:sldId id="277" r:id="rId24"/>
    <p:sldId id="275" r:id="rId25"/>
    <p:sldId id="276" r:id="rId26"/>
    <p:sldId id="285" r:id="rId27"/>
    <p:sldId id="286" r:id="rId28"/>
    <p:sldId id="287" r:id="rId29"/>
    <p:sldId id="283" r:id="rId30"/>
    <p:sldId id="289" r:id="rId31"/>
    <p:sldId id="290" r:id="rId32"/>
    <p:sldId id="291" r:id="rId33"/>
    <p:sldId id="284" r:id="rId34"/>
    <p:sldId id="28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7438" autoAdjust="0"/>
  </p:normalViewPr>
  <p:slideViewPr>
    <p:cSldViewPr snapToGrid="0">
      <p:cViewPr varScale="1">
        <p:scale>
          <a:sx n="88" d="100"/>
          <a:sy n="88" d="100"/>
        </p:scale>
        <p:origin x="143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61B78-EB05-4761-8C7C-4068E8B41FBD}"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508E1A3C-FD9B-421E-AF35-DEAA3ACD746C}">
      <dgm:prSet/>
      <dgm:spPr/>
      <dgm:t>
        <a:bodyPr/>
        <a:lstStyle/>
        <a:p>
          <a:r>
            <a:rPr lang="de-DE"/>
            <a:t>Abfragesprache und/oder Treiber für andere Programmiersprachen</a:t>
          </a:r>
          <a:endParaRPr lang="en-GB"/>
        </a:p>
      </dgm:t>
    </dgm:pt>
    <dgm:pt modelId="{08B3BA6D-AB6D-435C-86D0-E740F56CC554}" type="parTrans" cxnId="{6E73E76D-1603-42C9-BD0A-ED2E4BB3D516}">
      <dgm:prSet/>
      <dgm:spPr/>
      <dgm:t>
        <a:bodyPr/>
        <a:lstStyle/>
        <a:p>
          <a:endParaRPr lang="en-GB"/>
        </a:p>
      </dgm:t>
    </dgm:pt>
    <dgm:pt modelId="{57A6D83E-90C2-41AF-8366-5B9D3C5DFE51}" type="sibTrans" cxnId="{6E73E76D-1603-42C9-BD0A-ED2E4BB3D516}">
      <dgm:prSet/>
      <dgm:spPr/>
      <dgm:t>
        <a:bodyPr/>
        <a:lstStyle/>
        <a:p>
          <a:endParaRPr lang="en-GB"/>
        </a:p>
      </dgm:t>
    </dgm:pt>
    <dgm:pt modelId="{E548A8A7-D61D-4394-A23A-76C84CD3027D}" type="pres">
      <dgm:prSet presAssocID="{6BE61B78-EB05-4761-8C7C-4068E8B41FBD}" presName="linear" presStyleCnt="0">
        <dgm:presLayoutVars>
          <dgm:animLvl val="lvl"/>
          <dgm:resizeHandles val="exact"/>
        </dgm:presLayoutVars>
      </dgm:prSet>
      <dgm:spPr/>
    </dgm:pt>
    <dgm:pt modelId="{2F3290E7-E08A-441D-84A6-A738C93296A9}" type="pres">
      <dgm:prSet presAssocID="{508E1A3C-FD9B-421E-AF35-DEAA3ACD746C}" presName="parentText" presStyleLbl="node1" presStyleIdx="0" presStyleCnt="1" custLinFactNeighborY="-13811">
        <dgm:presLayoutVars>
          <dgm:chMax val="0"/>
          <dgm:bulletEnabled val="1"/>
        </dgm:presLayoutVars>
      </dgm:prSet>
      <dgm:spPr/>
    </dgm:pt>
  </dgm:ptLst>
  <dgm:cxnLst>
    <dgm:cxn modelId="{6E73E76D-1603-42C9-BD0A-ED2E4BB3D516}" srcId="{6BE61B78-EB05-4761-8C7C-4068E8B41FBD}" destId="{508E1A3C-FD9B-421E-AF35-DEAA3ACD746C}" srcOrd="0" destOrd="0" parTransId="{08B3BA6D-AB6D-435C-86D0-E740F56CC554}" sibTransId="{57A6D83E-90C2-41AF-8366-5B9D3C5DFE51}"/>
    <dgm:cxn modelId="{D194A4C2-90F4-4A06-A611-F1652C8F45FC}" type="presOf" srcId="{508E1A3C-FD9B-421E-AF35-DEAA3ACD746C}" destId="{2F3290E7-E08A-441D-84A6-A738C93296A9}" srcOrd="0" destOrd="0" presId="urn:microsoft.com/office/officeart/2005/8/layout/vList2"/>
    <dgm:cxn modelId="{5775EBDD-4EB1-4D2D-907C-916820DFC335}" type="presOf" srcId="{6BE61B78-EB05-4761-8C7C-4068E8B41FBD}" destId="{E548A8A7-D61D-4394-A23A-76C84CD3027D}" srcOrd="0" destOrd="0" presId="urn:microsoft.com/office/officeart/2005/8/layout/vList2"/>
    <dgm:cxn modelId="{BDB68F50-172F-498E-B70B-F2F029D98FEF}" type="presParOf" srcId="{E548A8A7-D61D-4394-A23A-76C84CD3027D}" destId="{2F3290E7-E08A-441D-84A6-A738C93296A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40D4F2-6B3D-4DD4-B8A7-C6D67B180BD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GB"/>
        </a:p>
      </dgm:t>
    </dgm:pt>
    <dgm:pt modelId="{E28BBF32-9C86-4AE3-A12B-01790BE4A5CF}">
      <dgm:prSet phldrT="[Text]"/>
      <dgm:spPr/>
      <dgm:t>
        <a:bodyPr/>
        <a:lstStyle/>
        <a:p>
          <a:r>
            <a:rPr lang="de-DE" dirty="0"/>
            <a:t>REST/Websocket</a:t>
          </a:r>
          <a:endParaRPr lang="en-GB" dirty="0"/>
        </a:p>
      </dgm:t>
    </dgm:pt>
    <dgm:pt modelId="{16FF9625-E3E7-428B-BE19-4E962CF73739}" type="parTrans" cxnId="{74A0336D-6AA9-4623-A5A2-12E188006858}">
      <dgm:prSet/>
      <dgm:spPr/>
      <dgm:t>
        <a:bodyPr/>
        <a:lstStyle/>
        <a:p>
          <a:endParaRPr lang="en-GB"/>
        </a:p>
      </dgm:t>
    </dgm:pt>
    <dgm:pt modelId="{6DCF030D-49C4-4DDA-81AE-9BEDC49EBCB2}" type="sibTrans" cxnId="{74A0336D-6AA9-4623-A5A2-12E188006858}">
      <dgm:prSet/>
      <dgm:spPr/>
      <dgm:t>
        <a:bodyPr/>
        <a:lstStyle/>
        <a:p>
          <a:endParaRPr lang="en-GB"/>
        </a:p>
      </dgm:t>
    </dgm:pt>
    <dgm:pt modelId="{E4540C87-D3DF-4070-9F8E-D9A237582DA2}">
      <dgm:prSet phldrT="[Text]"/>
      <dgm:spPr/>
      <dgm:t>
        <a:bodyPr/>
        <a:lstStyle/>
        <a:p>
          <a:r>
            <a:rPr lang="de-DE" dirty="0"/>
            <a:t>Client</a:t>
          </a:r>
          <a:endParaRPr lang="en-GB" dirty="0"/>
        </a:p>
      </dgm:t>
    </dgm:pt>
    <dgm:pt modelId="{DCC9C9F7-F7CC-42A6-80D7-5CD920F92419}" type="parTrans" cxnId="{9D7A1FD0-0DB3-41B7-B48E-F4CA6E04C37C}">
      <dgm:prSet/>
      <dgm:spPr/>
      <dgm:t>
        <a:bodyPr/>
        <a:lstStyle/>
        <a:p>
          <a:endParaRPr lang="en-GB"/>
        </a:p>
      </dgm:t>
    </dgm:pt>
    <dgm:pt modelId="{BE4EC668-4C30-4A08-BA76-30D9C0FE886C}" type="sibTrans" cxnId="{9D7A1FD0-0DB3-41B7-B48E-F4CA6E04C37C}">
      <dgm:prSet/>
      <dgm:spPr/>
      <dgm:t>
        <a:bodyPr/>
        <a:lstStyle/>
        <a:p>
          <a:endParaRPr lang="en-GB"/>
        </a:p>
      </dgm:t>
    </dgm:pt>
    <dgm:pt modelId="{7EE5545A-93BD-491C-BED4-759B2CD8BCAB}" type="pres">
      <dgm:prSet presAssocID="{DF40D4F2-6B3D-4DD4-B8A7-C6D67B180BDF}" presName="Name0" presStyleCnt="0">
        <dgm:presLayoutVars>
          <dgm:dir/>
          <dgm:resizeHandles val="exact"/>
        </dgm:presLayoutVars>
      </dgm:prSet>
      <dgm:spPr/>
    </dgm:pt>
    <dgm:pt modelId="{25C13686-440C-4CBA-A8FB-E5415F2006DA}" type="pres">
      <dgm:prSet presAssocID="{E28BBF32-9C86-4AE3-A12B-01790BE4A5CF}" presName="node" presStyleLbl="node1" presStyleIdx="0" presStyleCnt="2" custRadScaleRad="249778" custRadScaleInc="-75053">
        <dgm:presLayoutVars>
          <dgm:bulletEnabled val="1"/>
        </dgm:presLayoutVars>
      </dgm:prSet>
      <dgm:spPr/>
    </dgm:pt>
    <dgm:pt modelId="{B1DF88F0-C4BA-4C5B-BE5E-CD15FE0B563D}" type="pres">
      <dgm:prSet presAssocID="{6DCF030D-49C4-4DDA-81AE-9BEDC49EBCB2}" presName="sibTrans" presStyleLbl="sibTrans2D1" presStyleIdx="0" presStyleCnt="2"/>
      <dgm:spPr/>
    </dgm:pt>
    <dgm:pt modelId="{933643A1-5101-450C-973D-0366FFF94A9D}" type="pres">
      <dgm:prSet presAssocID="{6DCF030D-49C4-4DDA-81AE-9BEDC49EBCB2}" presName="connectorText" presStyleLbl="sibTrans2D1" presStyleIdx="0" presStyleCnt="2"/>
      <dgm:spPr/>
    </dgm:pt>
    <dgm:pt modelId="{F34E930B-ECDF-4C12-AEB0-A6E86B20F302}" type="pres">
      <dgm:prSet presAssocID="{E4540C87-D3DF-4070-9F8E-D9A237582DA2}" presName="node" presStyleLbl="node1" presStyleIdx="1" presStyleCnt="2" custRadScaleRad="123775" custRadScaleInc="-156672">
        <dgm:presLayoutVars>
          <dgm:bulletEnabled val="1"/>
        </dgm:presLayoutVars>
      </dgm:prSet>
      <dgm:spPr/>
    </dgm:pt>
    <dgm:pt modelId="{57A53B53-4CD3-4008-9802-377281D0CBEC}" type="pres">
      <dgm:prSet presAssocID="{BE4EC668-4C30-4A08-BA76-30D9C0FE886C}" presName="sibTrans" presStyleLbl="sibTrans2D1" presStyleIdx="1" presStyleCnt="2"/>
      <dgm:spPr/>
    </dgm:pt>
    <dgm:pt modelId="{E1A1F05C-0DC8-4063-8424-A84EE6485AE1}" type="pres">
      <dgm:prSet presAssocID="{BE4EC668-4C30-4A08-BA76-30D9C0FE886C}" presName="connectorText" presStyleLbl="sibTrans2D1" presStyleIdx="1" presStyleCnt="2"/>
      <dgm:spPr/>
    </dgm:pt>
  </dgm:ptLst>
  <dgm:cxnLst>
    <dgm:cxn modelId="{30C6F004-B14C-44E7-92D7-C0AF7F1BB886}" type="presOf" srcId="{BE4EC668-4C30-4A08-BA76-30D9C0FE886C}" destId="{57A53B53-4CD3-4008-9802-377281D0CBEC}" srcOrd="0" destOrd="0" presId="urn:microsoft.com/office/officeart/2005/8/layout/cycle7"/>
    <dgm:cxn modelId="{58D27812-93B0-487F-87D5-CC149FEE037B}" type="presOf" srcId="{6DCF030D-49C4-4DDA-81AE-9BEDC49EBCB2}" destId="{B1DF88F0-C4BA-4C5B-BE5E-CD15FE0B563D}" srcOrd="0" destOrd="0" presId="urn:microsoft.com/office/officeart/2005/8/layout/cycle7"/>
    <dgm:cxn modelId="{FA18564B-AB3E-4D27-AAD7-B92EC9A27FCE}" type="presOf" srcId="{E4540C87-D3DF-4070-9F8E-D9A237582DA2}" destId="{F34E930B-ECDF-4C12-AEB0-A6E86B20F302}" srcOrd="0" destOrd="0" presId="urn:microsoft.com/office/officeart/2005/8/layout/cycle7"/>
    <dgm:cxn modelId="{74A0336D-6AA9-4623-A5A2-12E188006858}" srcId="{DF40D4F2-6B3D-4DD4-B8A7-C6D67B180BDF}" destId="{E28BBF32-9C86-4AE3-A12B-01790BE4A5CF}" srcOrd="0" destOrd="0" parTransId="{16FF9625-E3E7-428B-BE19-4E962CF73739}" sibTransId="{6DCF030D-49C4-4DDA-81AE-9BEDC49EBCB2}"/>
    <dgm:cxn modelId="{5200B054-E89C-4280-85CD-F0E31F12913F}" type="presOf" srcId="{E28BBF32-9C86-4AE3-A12B-01790BE4A5CF}" destId="{25C13686-440C-4CBA-A8FB-E5415F2006DA}" srcOrd="0" destOrd="0" presId="urn:microsoft.com/office/officeart/2005/8/layout/cycle7"/>
    <dgm:cxn modelId="{DAF82375-A9A8-4681-B3B3-6C0CE8F3885A}" type="presOf" srcId="{BE4EC668-4C30-4A08-BA76-30D9C0FE886C}" destId="{E1A1F05C-0DC8-4063-8424-A84EE6485AE1}" srcOrd="1" destOrd="0" presId="urn:microsoft.com/office/officeart/2005/8/layout/cycle7"/>
    <dgm:cxn modelId="{1A400B76-E84E-421B-ACB6-39824773B668}" type="presOf" srcId="{DF40D4F2-6B3D-4DD4-B8A7-C6D67B180BDF}" destId="{7EE5545A-93BD-491C-BED4-759B2CD8BCAB}" srcOrd="0" destOrd="0" presId="urn:microsoft.com/office/officeart/2005/8/layout/cycle7"/>
    <dgm:cxn modelId="{DF01A0A0-43AF-4307-871C-B822C54CFB02}" type="presOf" srcId="{6DCF030D-49C4-4DDA-81AE-9BEDC49EBCB2}" destId="{933643A1-5101-450C-973D-0366FFF94A9D}" srcOrd="1" destOrd="0" presId="urn:microsoft.com/office/officeart/2005/8/layout/cycle7"/>
    <dgm:cxn modelId="{9D7A1FD0-0DB3-41B7-B48E-F4CA6E04C37C}" srcId="{DF40D4F2-6B3D-4DD4-B8A7-C6D67B180BDF}" destId="{E4540C87-D3DF-4070-9F8E-D9A237582DA2}" srcOrd="1" destOrd="0" parTransId="{DCC9C9F7-F7CC-42A6-80D7-5CD920F92419}" sibTransId="{BE4EC668-4C30-4A08-BA76-30D9C0FE886C}"/>
    <dgm:cxn modelId="{CBA80F45-ED78-45B8-B408-0BF8E00434F7}" type="presParOf" srcId="{7EE5545A-93BD-491C-BED4-759B2CD8BCAB}" destId="{25C13686-440C-4CBA-A8FB-E5415F2006DA}" srcOrd="0" destOrd="0" presId="urn:microsoft.com/office/officeart/2005/8/layout/cycle7"/>
    <dgm:cxn modelId="{2026E931-178A-4A35-BA74-137265554968}" type="presParOf" srcId="{7EE5545A-93BD-491C-BED4-759B2CD8BCAB}" destId="{B1DF88F0-C4BA-4C5B-BE5E-CD15FE0B563D}" srcOrd="1" destOrd="0" presId="urn:microsoft.com/office/officeart/2005/8/layout/cycle7"/>
    <dgm:cxn modelId="{2694DF74-6540-4F5D-9B2E-7979A5010700}" type="presParOf" srcId="{B1DF88F0-C4BA-4C5B-BE5E-CD15FE0B563D}" destId="{933643A1-5101-450C-973D-0366FFF94A9D}" srcOrd="0" destOrd="0" presId="urn:microsoft.com/office/officeart/2005/8/layout/cycle7"/>
    <dgm:cxn modelId="{6CD7BA8F-D521-420B-AB79-34897CC80697}" type="presParOf" srcId="{7EE5545A-93BD-491C-BED4-759B2CD8BCAB}" destId="{F34E930B-ECDF-4C12-AEB0-A6E86B20F302}" srcOrd="2" destOrd="0" presId="urn:microsoft.com/office/officeart/2005/8/layout/cycle7"/>
    <dgm:cxn modelId="{06CDD0F0-B192-4049-BF52-8FDE96FA5463}" type="presParOf" srcId="{7EE5545A-93BD-491C-BED4-759B2CD8BCAB}" destId="{57A53B53-4CD3-4008-9802-377281D0CBEC}" srcOrd="3" destOrd="0" presId="urn:microsoft.com/office/officeart/2005/8/layout/cycle7"/>
    <dgm:cxn modelId="{E71EF573-D99A-473B-A0E3-24C9DC039A98}" type="presParOf" srcId="{57A53B53-4CD3-4008-9802-377281D0CBEC}" destId="{E1A1F05C-0DC8-4063-8424-A84EE6485AE1}" srcOrd="0" destOrd="0" presId="urn:microsoft.com/office/officeart/2005/8/layout/cycle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90E7-E08A-441D-84A6-A738C93296A9}">
      <dsp:nvSpPr>
        <dsp:cNvPr id="0" name=""/>
        <dsp:cNvSpPr/>
      </dsp:nvSpPr>
      <dsp:spPr>
        <a:xfrm>
          <a:off x="0" y="69325"/>
          <a:ext cx="6629400" cy="397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de-DE" sz="1700" kern="1200"/>
            <a:t>Abfragesprache und/oder Treiber für andere Programmiersprachen</a:t>
          </a:r>
          <a:endParaRPr lang="en-GB" sz="1700" kern="1200"/>
        </a:p>
      </dsp:txBody>
      <dsp:txXfrm>
        <a:off x="19419" y="88744"/>
        <a:ext cx="6590562"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13686-440C-4CBA-A8FB-E5415F2006DA}">
      <dsp:nvSpPr>
        <dsp:cNvPr id="0" name=""/>
        <dsp:cNvSpPr/>
      </dsp:nvSpPr>
      <dsp:spPr>
        <a:xfrm>
          <a:off x="0" y="62368"/>
          <a:ext cx="2350554" cy="11752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dirty="0"/>
            <a:t>REST/Websocket</a:t>
          </a:r>
          <a:endParaRPr lang="en-GB" sz="2100" kern="1200" dirty="0"/>
        </a:p>
      </dsp:txBody>
      <dsp:txXfrm>
        <a:off x="34423" y="96791"/>
        <a:ext cx="2281708" cy="1106431"/>
      </dsp:txXfrm>
    </dsp:sp>
    <dsp:sp modelId="{B1DF88F0-C4BA-4C5B-BE5E-CD15FE0B563D}">
      <dsp:nvSpPr>
        <dsp:cNvPr id="0" name=""/>
        <dsp:cNvSpPr/>
      </dsp:nvSpPr>
      <dsp:spPr>
        <a:xfrm rot="21591046">
          <a:off x="2533166" y="438894"/>
          <a:ext cx="1460926" cy="41134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656570" y="521163"/>
        <a:ext cx="1214118" cy="246808"/>
      </dsp:txXfrm>
    </dsp:sp>
    <dsp:sp modelId="{F34E930B-ECDF-4C12-AEB0-A6E86B20F302}">
      <dsp:nvSpPr>
        <dsp:cNvPr id="0" name=""/>
        <dsp:cNvSpPr/>
      </dsp:nvSpPr>
      <dsp:spPr>
        <a:xfrm>
          <a:off x="4176705" y="51489"/>
          <a:ext cx="2350554" cy="11752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dirty="0"/>
            <a:t>Client</a:t>
          </a:r>
          <a:endParaRPr lang="en-GB" sz="2100" kern="1200" dirty="0"/>
        </a:p>
      </dsp:txBody>
      <dsp:txXfrm>
        <a:off x="4211128" y="85912"/>
        <a:ext cx="2281708" cy="1106431"/>
      </dsp:txXfrm>
    </dsp:sp>
    <dsp:sp modelId="{57A53B53-4CD3-4008-9802-377281D0CBEC}">
      <dsp:nvSpPr>
        <dsp:cNvPr id="0" name=""/>
        <dsp:cNvSpPr/>
      </dsp:nvSpPr>
      <dsp:spPr>
        <a:xfrm rot="10791046">
          <a:off x="2533166" y="438894"/>
          <a:ext cx="1460926" cy="41134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rot="10800000">
        <a:off x="2656570" y="521163"/>
        <a:ext cx="1214118" cy="246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05/05/2020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Während der live Demo jederzeit.</a:t>
            </a:r>
          </a:p>
          <a:p>
            <a:r>
              <a:rPr lang="de-DE" dirty="0"/>
              <a:t>Manchmal Sprung zwischen Deutsch und Englisch</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REST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Update </a:t>
            </a:r>
            <a:r>
              <a:rPr lang="de-DE" dirty="0" err="1"/>
              <a:t>many</a:t>
            </a:r>
            <a:r>
              <a:rPr lang="de-DE" dirty="0"/>
              <a:t> ist nicht mehr atomar. </a:t>
            </a:r>
          </a:p>
          <a:p>
            <a:pPr marL="171450" indent="-171450">
              <a:buFontTx/>
              <a:buChar char="-"/>
            </a:pPr>
            <a:r>
              <a:rPr lang="de-DE" dirty="0"/>
              <a:t>Es gibt wieder ein JSON Objekt das eine Abfrage ist.</a:t>
            </a:r>
          </a:p>
        </p:txBody>
      </p:sp>
      <p:sp>
        <p:nvSpPr>
          <p:cNvPr id="4" name="Foliennummernplatzhalter 3"/>
          <p:cNvSpPr>
            <a:spLocks noGrp="1"/>
          </p:cNvSpPr>
          <p:nvPr>
            <p:ph type="sldNum" sz="quarter" idx="5"/>
          </p:nvPr>
        </p:nvSpPr>
        <p:spPr/>
        <p:txBody>
          <a:bodyPr/>
          <a:lstStyle/>
          <a:p>
            <a:fld id="{4C416D00-CE6F-4315-92D5-7C9B9CFBC6A4}" type="slidenum">
              <a:rPr lang="en-GB" smtClean="0"/>
              <a:t>19</a:t>
            </a:fld>
            <a:endParaRPr lang="en-GB"/>
          </a:p>
        </p:txBody>
      </p:sp>
    </p:spTree>
    <p:extLst>
      <p:ext uri="{BB962C8B-B14F-4D97-AF65-F5344CB8AC3E}">
        <p14:creationId xmlns:p14="http://schemas.microsoft.com/office/powerpoint/2010/main" val="2000573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225694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a:t>Document stores </a:t>
            </a:r>
            <a:r>
              <a:rPr lang="en-GB" dirty="0" err="1"/>
              <a:t>haben</a:t>
            </a:r>
            <a:r>
              <a:rPr lang="en-GB" dirty="0"/>
              <a:t> oft </a:t>
            </a:r>
            <a:r>
              <a:rPr lang="en-GB" dirty="0" err="1"/>
              <a:t>eine</a:t>
            </a:r>
            <a:r>
              <a:rPr lang="en-GB" dirty="0"/>
              <a:t> Art von </a:t>
            </a:r>
            <a:r>
              <a:rPr lang="en-GB" dirty="0" err="1"/>
              <a:t>Api</a:t>
            </a:r>
            <a:r>
              <a:rPr lang="en-GB" dirty="0"/>
              <a:t> </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Schneller durch binäres Protokoll im Gegensatz zu </a:t>
            </a:r>
            <a:r>
              <a:rPr lang="de-DE" dirty="0" err="1"/>
              <a:t>CouchDBs</a:t>
            </a:r>
            <a:r>
              <a:rPr lang="de-DE" dirty="0"/>
              <a:t> REST Interface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26</a:t>
            </a:fld>
            <a:endParaRPr lang="en-GB"/>
          </a:p>
        </p:txBody>
      </p:sp>
    </p:spTree>
    <p:extLst>
      <p:ext uri="{BB962C8B-B14F-4D97-AF65-F5344CB8AC3E}">
        <p14:creationId xmlns:p14="http://schemas.microsoft.com/office/powerpoint/2010/main" val="93248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27</a:t>
            </a:fld>
            <a:endParaRPr lang="en-GB"/>
          </a:p>
        </p:txBody>
      </p:sp>
    </p:spTree>
    <p:extLst>
      <p:ext uri="{BB962C8B-B14F-4D97-AF65-F5344CB8AC3E}">
        <p14:creationId xmlns:p14="http://schemas.microsoft.com/office/powerpoint/2010/main" val="379273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Allgemeiner weil ich keinen klaren </a:t>
            </a:r>
            <a:r>
              <a:rPr lang="de-DE" dirty="0" err="1"/>
              <a:t>counterpart</a:t>
            </a:r>
            <a:r>
              <a:rPr lang="de-DE" dirty="0"/>
              <a:t> habe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28</a:t>
            </a:fld>
            <a:endParaRPr lang="en-GB"/>
          </a:p>
        </p:txBody>
      </p:sp>
    </p:spTree>
    <p:extLst>
      <p:ext uri="{BB962C8B-B14F-4D97-AF65-F5344CB8AC3E}">
        <p14:creationId xmlns:p14="http://schemas.microsoft.com/office/powerpoint/2010/main" val="3597965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29</a:t>
            </a:fld>
            <a:endParaRPr lang="en-GB"/>
          </a:p>
        </p:txBody>
      </p:sp>
    </p:spTree>
    <p:extLst>
      <p:ext uri="{BB962C8B-B14F-4D97-AF65-F5344CB8AC3E}">
        <p14:creationId xmlns:p14="http://schemas.microsoft.com/office/powerpoint/2010/main" val="1448903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32</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startAt="3"/>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startAt="3"/>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28600" indent="-228600">
              <a:buAutoNum type="arabicPeriod" startAt="3"/>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startAt="3"/>
            </a:pPr>
            <a:r>
              <a:rPr lang="en-GB" dirty="0"/>
              <a:t>Sind </a:t>
            </a:r>
            <a:r>
              <a:rPr lang="en-GB" dirty="0" err="1"/>
              <a:t>somit</a:t>
            </a:r>
            <a:r>
              <a:rPr lang="en-GB" dirty="0"/>
              <a:t> semi </a:t>
            </a:r>
            <a:r>
              <a:rPr lang="en-GB" dirty="0" err="1"/>
              <a:t>strukturiert</a:t>
            </a:r>
            <a:r>
              <a:rPr lang="en-GB" dirty="0"/>
              <a:t>. </a:t>
            </a:r>
          </a:p>
          <a:p>
            <a:pPr marL="228600" indent="-228600">
              <a:buAutoNum type="arabicPeriod" startAt="3"/>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startAt="3"/>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a:t>Document</a:t>
            </a:r>
            <a:r>
              <a:rPr lang="de-DE" dirty="0"/>
              <a:t> Stores nutzen eine REST API oder </a:t>
            </a:r>
            <a:r>
              <a:rPr lang="de-DE" dirty="0" err="1"/>
              <a:t>Websockets</a:t>
            </a:r>
            <a:r>
              <a:rPr lang="de-DE" dirty="0"/>
              <a:t> um mit der Datenbank zu kommunizieren </a:t>
            </a:r>
            <a:r>
              <a:rPr lang="de-DE" dirty="0" err="1"/>
              <a:t>z.b</a:t>
            </a:r>
            <a:r>
              <a:rPr lang="de-DE" dirty="0"/>
              <a:t> MongoDB Wire Protocol oder bei </a:t>
            </a:r>
            <a:r>
              <a:rPr lang="de-DE" dirty="0" err="1"/>
              <a:t>CouchDB</a:t>
            </a:r>
            <a:r>
              <a:rPr lang="de-DE" dirty="0"/>
              <a:t> REST Interface</a:t>
            </a:r>
          </a:p>
          <a:p>
            <a:pPr marL="171450" indent="-171450">
              <a:buFontTx/>
              <a:buChar char="-"/>
            </a:pPr>
            <a:r>
              <a:rPr lang="de-DE" dirty="0"/>
              <a:t>Meist besitzen sie eine integrierte Abfragesprache die einfach eine normale Programmiersprache ist.</a:t>
            </a:r>
          </a:p>
          <a:p>
            <a:pPr marL="171450" indent="-171450">
              <a:buFontTx/>
              <a:buChar char="-"/>
            </a:pPr>
            <a:r>
              <a:rPr lang="de-DE" dirty="0"/>
              <a:t>Aggregationen werden ebenfalls über Datenstrukturen getätigt und sind nicht direkt in der Abfragesprache integriert.</a:t>
            </a:r>
          </a:p>
          <a:p>
            <a:pPr marL="171450" indent="-171450">
              <a:buFontTx/>
              <a:buChar char="-"/>
            </a:pPr>
            <a:r>
              <a:rPr lang="de-DE" dirty="0"/>
              <a:t>Oft web </a:t>
            </a:r>
            <a:r>
              <a:rPr lang="de-DE" dirty="0" err="1"/>
              <a:t>fokusiert</a:t>
            </a:r>
            <a:endParaRPr lang="de-DE" dirty="0"/>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1640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7</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 dem Hype Gefühl.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Kommt von </a:t>
            </a:r>
            <a:r>
              <a:rPr lang="de-DE" dirty="0" err="1"/>
              <a:t>Humongous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221828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05.05.2020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05.05.2020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05.05.2020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05.05.2020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05.05.2020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05.05.2020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05.05.2020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05.05.2020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mongodb.com/nosql-explained/nosql-vs-sql" TargetMode="External"/><Relationship Id="rId3" Type="http://schemas.openxmlformats.org/officeDocument/2006/relationships/hyperlink" Target="https://github.com/ramnes/awesome-mongodb" TargetMode="External"/><Relationship Id="rId7" Type="http://schemas.openxmlformats.org/officeDocument/2006/relationships/hyperlink" Target="https://docs.couchdb.org/en/stable/" TargetMode="External"/><Relationship Id="rId2" Type="http://schemas.openxmlformats.org/officeDocument/2006/relationships/hyperlink" Target="https://db-engines.com/de/ranking" TargetMode="External"/><Relationship Id="rId1" Type="http://schemas.openxmlformats.org/officeDocument/2006/relationships/slideLayout" Target="../slideLayouts/slideLayout2.xml"/><Relationship Id="rId6" Type="http://schemas.openxmlformats.org/officeDocument/2006/relationships/hyperlink" Target="https://docs.couchbase.com/home/index.html" TargetMode="External"/><Relationship Id="rId5" Type="http://schemas.openxmlformats.org/officeDocument/2006/relationships/hyperlink" Target="https://blog.panoply.io/couchdb-vs-mongodb" TargetMode="External"/><Relationship Id="rId4" Type="http://schemas.openxmlformats.org/officeDocument/2006/relationships/hyperlink" Target="https://docs.mongodb.com/manua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10</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11</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2"/>
          <a:stretch>
            <a:fillRect/>
          </a:stretch>
        </p:blipFill>
        <p:spPr>
          <a:xfrm>
            <a:off x="1416801" y="2160588"/>
            <a:ext cx="7118436" cy="3881437"/>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BD078-AE7C-4475-8379-70C882200C38}"/>
              </a:ext>
            </a:extLst>
          </p:cNvPr>
          <p:cNvSpPr>
            <a:spLocks noGrp="1"/>
          </p:cNvSpPr>
          <p:nvPr>
            <p:ph type="ctrTitle"/>
          </p:nvPr>
        </p:nvSpPr>
        <p:spPr/>
        <p:txBody>
          <a:bodyPr/>
          <a:lstStyle/>
          <a:p>
            <a:endParaRPr lang="en-GB" dirty="0"/>
          </a:p>
        </p:txBody>
      </p:sp>
      <p:sp>
        <p:nvSpPr>
          <p:cNvPr id="3" name="Untertitel 2">
            <a:extLst>
              <a:ext uri="{FF2B5EF4-FFF2-40B4-BE49-F238E27FC236}">
                <a16:creationId xmlns:a16="http://schemas.microsoft.com/office/drawing/2014/main" id="{79F364D8-A428-49B2-A98C-6BFFBF71D29C}"/>
              </a:ext>
            </a:extLst>
          </p:cNvPr>
          <p:cNvSpPr>
            <a:spLocks noGrp="1"/>
          </p:cNvSpPr>
          <p:nvPr>
            <p:ph type="subTitle" idx="1"/>
          </p:nvPr>
        </p:nvSpPr>
        <p:spPr/>
        <p:txBody>
          <a:bodyPr/>
          <a:lstStyle/>
          <a:p>
            <a:endParaRPr lang="en-GB"/>
          </a:p>
        </p:txBody>
      </p:sp>
      <p:pic>
        <p:nvPicPr>
          <p:cNvPr id="4" name="Grafik 3" descr="Ein Bild, das Regenschirm, Zeichnung enthält.&#10;&#10;Automatisch generierte Beschreibung">
            <a:extLst>
              <a:ext uri="{FF2B5EF4-FFF2-40B4-BE49-F238E27FC236}">
                <a16:creationId xmlns:a16="http://schemas.microsoft.com/office/drawing/2014/main" id="{21E37BE9-A352-4C4C-BA9E-E4955907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8" y="1471906"/>
            <a:ext cx="4127495" cy="3914188"/>
          </a:xfrm>
          <a:prstGeom prst="rect">
            <a:avLst/>
          </a:prstGeom>
        </p:spPr>
      </p:pic>
    </p:spTree>
    <p:extLst>
      <p:ext uri="{BB962C8B-B14F-4D97-AF65-F5344CB8AC3E}">
        <p14:creationId xmlns:p14="http://schemas.microsoft.com/office/powerpoint/2010/main" val="2258103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0208C26-478C-40D1-894B-ABC614C42690}"/>
              </a:ext>
            </a:extLst>
          </p:cNvPr>
          <p:cNvSpPr>
            <a:spLocks noGrp="1"/>
          </p:cNvSpPr>
          <p:nvPr>
            <p:ph idx="1"/>
          </p:nvPr>
        </p:nvSpPr>
        <p:spPr/>
        <p:txBody>
          <a:bodyPr/>
          <a:lstStyle/>
          <a:p>
            <a:endParaRPr lang="de-DE" dirty="0"/>
          </a:p>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p:txBody>
      </p:sp>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pic>
        <p:nvPicPr>
          <p:cNvPr id="7" name="Grafik 6">
            <a:extLst>
              <a:ext uri="{FF2B5EF4-FFF2-40B4-BE49-F238E27FC236}">
                <a16:creationId xmlns:a16="http://schemas.microsoft.com/office/drawing/2014/main" id="{09447FB2-969B-4CB9-A729-F0F59F3F0135}"/>
              </a:ext>
            </a:extLst>
          </p:cNvPr>
          <p:cNvPicPr>
            <a:picLocks noChangeAspect="1"/>
          </p:cNvPicPr>
          <p:nvPr/>
        </p:nvPicPr>
        <p:blipFill>
          <a:blip r:embed="rId3"/>
          <a:stretch>
            <a:fillRect/>
          </a:stretch>
        </p:blipFill>
        <p:spPr>
          <a:xfrm>
            <a:off x="935222" y="4414837"/>
            <a:ext cx="7181850" cy="771525"/>
          </a:xfrm>
          <a:prstGeom prst="rect">
            <a:avLst/>
          </a:prstGeom>
        </p:spPr>
      </p:pic>
    </p:spTree>
    <p:extLst>
      <p:ext uri="{BB962C8B-B14F-4D97-AF65-F5344CB8AC3E}">
        <p14:creationId xmlns:p14="http://schemas.microsoft.com/office/powerpoint/2010/main" val="1087557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85C32F97-03B2-4E16-A238-C941E8FAD5CF}"/>
              </a:ext>
            </a:extLst>
          </p:cNvPr>
          <p:cNvPicPr>
            <a:picLocks noGrp="1" noChangeAspect="1"/>
          </p:cNvPicPr>
          <p:nvPr>
            <p:ph idx="1"/>
          </p:nvPr>
        </p:nvPicPr>
        <p:blipFill>
          <a:blip r:embed="rId3"/>
          <a:stretch>
            <a:fillRect/>
          </a:stretch>
        </p:blipFill>
        <p:spPr>
          <a:xfrm>
            <a:off x="2513713" y="2733675"/>
            <a:ext cx="6076950" cy="1390650"/>
          </a:xfrm>
          <a:prstGeom prst="rect">
            <a:avLst/>
          </a:prstGeom>
        </p:spPr>
      </p:pic>
      <p:sp>
        <p:nvSpPr>
          <p:cNvPr id="3" name="Datumsplatzhalter 2">
            <a:extLst>
              <a:ext uri="{FF2B5EF4-FFF2-40B4-BE49-F238E27FC236}">
                <a16:creationId xmlns:a16="http://schemas.microsoft.com/office/drawing/2014/main" id="{EBF6C6FD-68D5-4EE7-B231-473359C108E9}"/>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C0251481-D1FD-4A3A-817E-8A3A0F700E61}"/>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7463A8-7EB9-4941-B9FE-4CD2C5E7DEE7}"/>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BB60658F-C8A6-4B5C-A0B4-0E4F0CF76904}"/>
              </a:ext>
            </a:extLst>
          </p:cNvPr>
          <p:cNvSpPr>
            <a:spLocks noGrp="1"/>
          </p:cNvSpPr>
          <p:nvPr>
            <p:ph type="title"/>
          </p:nvPr>
        </p:nvSpPr>
        <p:spPr/>
        <p:txBody>
          <a:bodyPr/>
          <a:lstStyle/>
          <a:p>
            <a:r>
              <a:rPr lang="de-DE" dirty="0"/>
              <a:t>CRUD </a:t>
            </a:r>
            <a:r>
              <a:rPr lang="de-DE" dirty="0" err="1"/>
              <a:t>Operations</a:t>
            </a:r>
            <a:r>
              <a:rPr lang="de-DE" dirty="0"/>
              <a:t> - Update</a:t>
            </a:r>
            <a:endParaRPr lang="en-GB" dirty="0"/>
          </a:p>
        </p:txBody>
      </p:sp>
    </p:spTree>
    <p:extLst>
      <p:ext uri="{BB962C8B-B14F-4D97-AF65-F5344CB8AC3E}">
        <p14:creationId xmlns:p14="http://schemas.microsoft.com/office/powerpoint/2010/main" val="90373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lstStyle/>
          <a:p>
            <a:r>
              <a:rPr lang="de-DE" dirty="0"/>
              <a:t>Allgemein</a:t>
            </a:r>
          </a:p>
          <a:p>
            <a:pPr lvl="1"/>
            <a:r>
              <a:rPr lang="de-DE" dirty="0" err="1"/>
              <a:t>Documents</a:t>
            </a:r>
            <a:endParaRPr lang="de-DE" dirty="0"/>
          </a:p>
          <a:p>
            <a:pPr lvl="1"/>
            <a:r>
              <a:rPr lang="de-DE" dirty="0"/>
              <a:t>CRUD Operationen</a:t>
            </a:r>
          </a:p>
          <a:p>
            <a:pPr lvl="1"/>
            <a:r>
              <a:rPr lang="en-GB" dirty="0"/>
              <a:t>API</a:t>
            </a:r>
          </a:p>
          <a:p>
            <a:pPr lvl="1"/>
            <a:r>
              <a:rPr lang="en-GB" dirty="0" err="1"/>
              <a:t>Datenorganisation</a:t>
            </a:r>
            <a:endParaRPr lang="en-GB" dirty="0"/>
          </a:p>
          <a:p>
            <a:pPr lvl="1"/>
            <a:r>
              <a:rPr lang="en-GB" dirty="0" err="1"/>
              <a:t>Replikation</a:t>
            </a:r>
            <a:r>
              <a:rPr lang="en-GB" dirty="0"/>
              <a:t> und </a:t>
            </a:r>
            <a:r>
              <a:rPr lang="de-DE" dirty="0"/>
              <a:t>Partitionierung </a:t>
            </a:r>
          </a:p>
          <a:p>
            <a:pPr lvl="1"/>
            <a:r>
              <a:rPr lang="en-GB" dirty="0" err="1"/>
              <a:t>Beispiele</a:t>
            </a:r>
            <a:r>
              <a:rPr lang="en-GB" dirty="0"/>
              <a:t> </a:t>
            </a:r>
            <a:r>
              <a:rPr lang="en-GB" dirty="0" err="1"/>
              <a:t>für</a:t>
            </a:r>
            <a:r>
              <a:rPr lang="en-GB" dirty="0"/>
              <a:t> Document Stores + Quiz</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05.05.2020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B9B103C-3D12-41B9-9CFD-D44DB73288CE}"/>
              </a:ext>
            </a:extLst>
          </p:cNvPr>
          <p:cNvPicPr>
            <a:picLocks noGrp="1" noChangeAspect="1"/>
          </p:cNvPicPr>
          <p:nvPr>
            <p:ph idx="1"/>
          </p:nvPr>
        </p:nvPicPr>
        <p:blipFill>
          <a:blip r:embed="rId2"/>
          <a:stretch>
            <a:fillRect/>
          </a:stretch>
        </p:blipFill>
        <p:spPr>
          <a:xfrm>
            <a:off x="2208655" y="3429000"/>
            <a:ext cx="5534025" cy="914400"/>
          </a:xfrm>
          <a:prstGeom prst="rect">
            <a:avLst/>
          </a:prstGeom>
        </p:spPr>
      </p:pic>
      <p:sp>
        <p:nvSpPr>
          <p:cNvPr id="3" name="Datumsplatzhalter 2">
            <a:extLst>
              <a:ext uri="{FF2B5EF4-FFF2-40B4-BE49-F238E27FC236}">
                <a16:creationId xmlns:a16="http://schemas.microsoft.com/office/drawing/2014/main" id="{2B4D26F9-7C45-4710-A1C2-42C0626A449E}"/>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295BCA60-0C2F-495C-8805-A37DDE93C7B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2A9495C-518B-4D40-8824-5F8EB50B3F48}"/>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6D28B164-6464-4F1B-97C2-01ADDAC93270}"/>
              </a:ext>
            </a:extLst>
          </p:cNvPr>
          <p:cNvSpPr>
            <a:spLocks noGrp="1"/>
          </p:cNvSpPr>
          <p:nvPr>
            <p:ph type="title"/>
          </p:nvPr>
        </p:nvSpPr>
        <p:spPr/>
        <p:txBody>
          <a:bodyPr/>
          <a:lstStyle/>
          <a:p>
            <a:r>
              <a:rPr lang="de-DE" dirty="0"/>
              <a:t>CRUD </a:t>
            </a:r>
            <a:r>
              <a:rPr lang="de-DE" dirty="0" err="1"/>
              <a:t>Operations</a:t>
            </a:r>
            <a:r>
              <a:rPr lang="de-DE" dirty="0"/>
              <a:t> - Deletion</a:t>
            </a:r>
            <a:endParaRPr lang="en-GB" dirty="0"/>
          </a:p>
        </p:txBody>
      </p:sp>
    </p:spTree>
    <p:extLst>
      <p:ext uri="{BB962C8B-B14F-4D97-AF65-F5344CB8AC3E}">
        <p14:creationId xmlns:p14="http://schemas.microsoft.com/office/powerpoint/2010/main" val="632839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051A557-D256-4E8B-9D12-810BF83C2FB1}"/>
              </a:ext>
            </a:extLst>
          </p:cNvPr>
          <p:cNvSpPr>
            <a:spLocks noGrp="1"/>
          </p:cNvSpPr>
          <p:nvPr>
            <p:ph idx="1"/>
          </p:nvPr>
        </p:nvSpPr>
        <p:spPr/>
        <p:txBody>
          <a:bodyPr/>
          <a:lstStyle/>
          <a:p>
            <a:r>
              <a:rPr lang="de-DE" dirty="0"/>
              <a:t>Multi Stage Pipeline</a:t>
            </a:r>
          </a:p>
          <a:p>
            <a:r>
              <a:rPr lang="de-DE" dirty="0"/>
              <a:t>Befehle in JSON</a:t>
            </a:r>
          </a:p>
          <a:p>
            <a:r>
              <a:rPr lang="de-DE" dirty="0"/>
              <a:t>Operatoren sind mit „$“ </a:t>
            </a:r>
            <a:r>
              <a:rPr lang="de-DE" dirty="0" err="1"/>
              <a:t>gekenzeichnet</a:t>
            </a:r>
            <a:endParaRPr lang="de-DE" dirty="0"/>
          </a:p>
          <a:p>
            <a:r>
              <a:rPr lang="de-DE" dirty="0" err="1"/>
              <a:t>Map</a:t>
            </a:r>
            <a:r>
              <a:rPr lang="de-DE" dirty="0"/>
              <a:t> </a:t>
            </a:r>
            <a:r>
              <a:rPr lang="de-DE" dirty="0" err="1"/>
              <a:t>Reduce</a:t>
            </a:r>
            <a:r>
              <a:rPr lang="de-DE" dirty="0"/>
              <a:t> auch möglich</a:t>
            </a:r>
          </a:p>
          <a:p>
            <a:endParaRPr lang="en-GB" dirty="0"/>
          </a:p>
        </p:txBody>
      </p:sp>
      <p:sp>
        <p:nvSpPr>
          <p:cNvPr id="3" name="Datumsplatzhalter 2">
            <a:extLst>
              <a:ext uri="{FF2B5EF4-FFF2-40B4-BE49-F238E27FC236}">
                <a16:creationId xmlns:a16="http://schemas.microsoft.com/office/drawing/2014/main" id="{B8E0C6EE-F04B-483F-8591-5C6485D868C4}"/>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7F93967C-0E5F-4B74-A2AC-26F2C3EE895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5638055-6924-4D9E-86EB-5815EC46167D}"/>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760B978A-DB0A-410E-9991-106F1E3ACC6E}"/>
              </a:ext>
            </a:extLst>
          </p:cNvPr>
          <p:cNvSpPr>
            <a:spLocks noGrp="1"/>
          </p:cNvSpPr>
          <p:nvPr>
            <p:ph type="title"/>
          </p:nvPr>
        </p:nvSpPr>
        <p:spPr/>
        <p:txBody>
          <a:bodyPr/>
          <a:lstStyle/>
          <a:p>
            <a:r>
              <a:rPr lang="de-DE" dirty="0"/>
              <a:t>Aggregation</a:t>
            </a:r>
            <a:endParaRPr lang="en-GB" dirty="0"/>
          </a:p>
        </p:txBody>
      </p:sp>
    </p:spTree>
    <p:extLst>
      <p:ext uri="{BB962C8B-B14F-4D97-AF65-F5344CB8AC3E}">
        <p14:creationId xmlns:p14="http://schemas.microsoft.com/office/powerpoint/2010/main" val="991934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23</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24</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25</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1207B-0E65-46AF-923C-00A787E35E39}"/>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DDE3EBD1-4B51-4F99-ABE9-FC2F6E26CDA6}"/>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80E5B40A-02BB-4348-9257-ED05D2BA865D}"/>
              </a:ext>
            </a:extLst>
          </p:cNvPr>
          <p:cNvSpPr>
            <a:spLocks noGrp="1"/>
          </p:cNvSpPr>
          <p:nvPr>
            <p:ph sz="half" idx="2"/>
          </p:nvPr>
        </p:nvSpPr>
        <p:spPr/>
        <p:txBody>
          <a:bodyPr/>
          <a:lstStyle/>
          <a:p>
            <a:r>
              <a:rPr lang="de-DE" dirty="0"/>
              <a:t>Einfachere </a:t>
            </a:r>
            <a:r>
              <a:rPr lang="de-DE" dirty="0" err="1"/>
              <a:t>Aggregations</a:t>
            </a:r>
            <a:r>
              <a:rPr lang="de-DE" dirty="0"/>
              <a:t> Syntax</a:t>
            </a:r>
          </a:p>
          <a:p>
            <a:r>
              <a:rPr lang="en-GB" dirty="0"/>
              <a:t>MongoDB </a:t>
            </a:r>
            <a:r>
              <a:rPr lang="en-GB" dirty="0" err="1"/>
              <a:t>läuft</a:t>
            </a:r>
            <a:r>
              <a:rPr lang="en-GB" dirty="0"/>
              <a:t> </a:t>
            </a:r>
            <a:r>
              <a:rPr lang="en-GB" dirty="0" err="1"/>
              <a:t>nicht</a:t>
            </a:r>
            <a:r>
              <a:rPr lang="en-GB" dirty="0"/>
              <a:t> auf </a:t>
            </a:r>
            <a:r>
              <a:rPr lang="en-GB" dirty="0" err="1"/>
              <a:t>Mobilgeräten</a:t>
            </a:r>
            <a:endParaRPr lang="en-GB" dirty="0"/>
          </a:p>
          <a:p>
            <a:r>
              <a:rPr lang="en-GB" dirty="0"/>
              <a:t>MongoDB </a:t>
            </a:r>
            <a:r>
              <a:rPr lang="en-GB" dirty="0" err="1"/>
              <a:t>ist</a:t>
            </a:r>
            <a:r>
              <a:rPr lang="en-GB" dirty="0"/>
              <a:t> </a:t>
            </a:r>
            <a:r>
              <a:rPr lang="en-GB" dirty="0" err="1"/>
              <a:t>schneller</a:t>
            </a:r>
            <a:r>
              <a:rPr lang="en-GB" dirty="0"/>
              <a:t> und </a:t>
            </a:r>
            <a:r>
              <a:rPr lang="en-GB" dirty="0" err="1"/>
              <a:t>skaliert</a:t>
            </a:r>
            <a:r>
              <a:rPr lang="en-GB" dirty="0"/>
              <a:t> </a:t>
            </a:r>
            <a:r>
              <a:rPr lang="en-GB" dirty="0" err="1"/>
              <a:t>besser</a:t>
            </a:r>
            <a:endParaRPr lang="de-DE" dirty="0"/>
          </a:p>
        </p:txBody>
      </p:sp>
      <p:sp>
        <p:nvSpPr>
          <p:cNvPr id="5" name="Textplatzhalter 4">
            <a:extLst>
              <a:ext uri="{FF2B5EF4-FFF2-40B4-BE49-F238E27FC236}">
                <a16:creationId xmlns:a16="http://schemas.microsoft.com/office/drawing/2014/main" id="{205C4C62-FC4A-4E56-872F-2D86697E4869}"/>
              </a:ext>
            </a:extLst>
          </p:cNvPr>
          <p:cNvSpPr>
            <a:spLocks noGrp="1"/>
          </p:cNvSpPr>
          <p:nvPr>
            <p:ph type="body" sz="quarter" idx="3"/>
          </p:nvPr>
        </p:nvSpPr>
        <p:spPr/>
        <p:txBody>
          <a:bodyPr/>
          <a:lstStyle/>
          <a:p>
            <a:r>
              <a:rPr lang="de-DE" dirty="0" err="1"/>
              <a:t>CouchDB</a:t>
            </a:r>
            <a:endParaRPr lang="en-GB" dirty="0"/>
          </a:p>
        </p:txBody>
      </p:sp>
      <p:sp>
        <p:nvSpPr>
          <p:cNvPr id="6" name="Inhaltsplatzhalter 5">
            <a:extLst>
              <a:ext uri="{FF2B5EF4-FFF2-40B4-BE49-F238E27FC236}">
                <a16:creationId xmlns:a16="http://schemas.microsoft.com/office/drawing/2014/main" id="{E02E9655-5D97-4676-B041-D88E5B5E2045}"/>
              </a:ext>
            </a:extLst>
          </p:cNvPr>
          <p:cNvSpPr>
            <a:spLocks noGrp="1"/>
          </p:cNvSpPr>
          <p:nvPr>
            <p:ph sz="quarter" idx="4"/>
          </p:nvPr>
        </p:nvSpPr>
        <p:spPr/>
        <p:txBody>
          <a:bodyPr/>
          <a:lstStyle/>
          <a:p>
            <a:r>
              <a:rPr lang="de-DE" dirty="0"/>
              <a:t>Nur durch MapReduce Funktionen </a:t>
            </a:r>
            <a:r>
              <a:rPr lang="de-DE" dirty="0" err="1"/>
              <a:t>aggregierbar</a:t>
            </a:r>
            <a:endParaRPr lang="de-DE" dirty="0"/>
          </a:p>
          <a:p>
            <a:r>
              <a:rPr lang="de-DE" dirty="0" err="1"/>
              <a:t>CouchDB</a:t>
            </a:r>
            <a:r>
              <a:rPr lang="de-DE" dirty="0"/>
              <a:t> läuft auf Android und IOS</a:t>
            </a:r>
            <a:endParaRPr lang="en-GB" dirty="0"/>
          </a:p>
        </p:txBody>
      </p:sp>
      <p:sp>
        <p:nvSpPr>
          <p:cNvPr id="7" name="Datumsplatzhalter 6">
            <a:extLst>
              <a:ext uri="{FF2B5EF4-FFF2-40B4-BE49-F238E27FC236}">
                <a16:creationId xmlns:a16="http://schemas.microsoft.com/office/drawing/2014/main" id="{D3F14955-BF76-431F-A62F-A58128F858E6}"/>
              </a:ext>
            </a:extLst>
          </p:cNvPr>
          <p:cNvSpPr>
            <a:spLocks noGrp="1"/>
          </p:cNvSpPr>
          <p:nvPr>
            <p:ph type="dt" sz="half" idx="10"/>
          </p:nvPr>
        </p:nvSpPr>
        <p:spPr/>
        <p:txBody>
          <a:bodyPr/>
          <a:lstStyle/>
          <a:p>
            <a:fld id="{BC0B7164-A2FC-4F89-B7FA-8BEFFB794747}" type="datetime1">
              <a:rPr lang="de-DE" smtClean="0"/>
              <a:t>05.05.2020</a:t>
            </a:fld>
            <a:endParaRPr lang="en-GB"/>
          </a:p>
        </p:txBody>
      </p:sp>
      <p:sp>
        <p:nvSpPr>
          <p:cNvPr id="8" name="Fußzeilenplatzhalter 7">
            <a:extLst>
              <a:ext uri="{FF2B5EF4-FFF2-40B4-BE49-F238E27FC236}">
                <a16:creationId xmlns:a16="http://schemas.microsoft.com/office/drawing/2014/main" id="{69B3921B-C3E2-461D-ACC5-FA4BD6BDA917}"/>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A32D2C6A-9832-455B-8290-FC6299E744A0}"/>
              </a:ext>
            </a:extLst>
          </p:cNvPr>
          <p:cNvSpPr>
            <a:spLocks noGrp="1"/>
          </p:cNvSpPr>
          <p:nvPr>
            <p:ph type="sldNum" sz="quarter" idx="12"/>
          </p:nvPr>
        </p:nvSpPr>
        <p:spPr/>
        <p:txBody>
          <a:bodyPr/>
          <a:lstStyle/>
          <a:p>
            <a:fld id="{83E1CBDC-688B-449B-A4B9-E4A634A960D0}" type="slidenum">
              <a:rPr lang="en-GB" smtClean="0"/>
              <a:t>26</a:t>
            </a:fld>
            <a:endParaRPr lang="en-GB"/>
          </a:p>
        </p:txBody>
      </p:sp>
    </p:spTree>
    <p:extLst>
      <p:ext uri="{BB962C8B-B14F-4D97-AF65-F5344CB8AC3E}">
        <p14:creationId xmlns:p14="http://schemas.microsoft.com/office/powerpoint/2010/main" val="3157009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1C5CC-8793-4A1A-9CA6-AD323DE5A52E}"/>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6B9709AE-D1B6-4AD4-8746-204CDB75BEE9}"/>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A40626-B9FA-4BCD-A803-0907579370C9}"/>
              </a:ext>
            </a:extLst>
          </p:cNvPr>
          <p:cNvSpPr>
            <a:spLocks noGrp="1"/>
          </p:cNvSpPr>
          <p:nvPr>
            <p:ph sz="half" idx="2"/>
          </p:nvPr>
        </p:nvSpPr>
        <p:spPr/>
        <p:txBody>
          <a:bodyPr/>
          <a:lstStyle/>
          <a:p>
            <a:r>
              <a:rPr lang="de-DE" dirty="0"/>
              <a:t>Nur </a:t>
            </a:r>
            <a:r>
              <a:rPr lang="de-DE" dirty="0" err="1"/>
              <a:t>Documents</a:t>
            </a:r>
            <a:endParaRPr lang="de-DE" dirty="0"/>
          </a:p>
          <a:p>
            <a:r>
              <a:rPr lang="de-DE" dirty="0"/>
              <a:t>Kein SQL</a:t>
            </a:r>
          </a:p>
          <a:p>
            <a:r>
              <a:rPr lang="de-DE" dirty="0"/>
              <a:t>Proprietäres Protokoll basierend auf JSON</a:t>
            </a:r>
          </a:p>
          <a:p>
            <a:r>
              <a:rPr lang="de-DE" dirty="0"/>
              <a:t>Master-Slave Replikation</a:t>
            </a:r>
            <a:endParaRPr lang="en-GB" dirty="0"/>
          </a:p>
        </p:txBody>
      </p:sp>
      <p:sp>
        <p:nvSpPr>
          <p:cNvPr id="5" name="Textplatzhalter 4">
            <a:extLst>
              <a:ext uri="{FF2B5EF4-FFF2-40B4-BE49-F238E27FC236}">
                <a16:creationId xmlns:a16="http://schemas.microsoft.com/office/drawing/2014/main" id="{1D0D0BFA-55F6-4509-8EB6-A909D65BC02E}"/>
              </a:ext>
            </a:extLst>
          </p:cNvPr>
          <p:cNvSpPr>
            <a:spLocks noGrp="1"/>
          </p:cNvSpPr>
          <p:nvPr>
            <p:ph type="body" sz="quarter" idx="3"/>
          </p:nvPr>
        </p:nvSpPr>
        <p:spPr/>
        <p:txBody>
          <a:bodyPr/>
          <a:lstStyle/>
          <a:p>
            <a:r>
              <a:rPr lang="de-DE" dirty="0"/>
              <a:t>Couchbase</a:t>
            </a:r>
            <a:endParaRPr lang="en-GB" dirty="0"/>
          </a:p>
        </p:txBody>
      </p:sp>
      <p:sp>
        <p:nvSpPr>
          <p:cNvPr id="6" name="Inhaltsplatzhalter 5">
            <a:extLst>
              <a:ext uri="{FF2B5EF4-FFF2-40B4-BE49-F238E27FC236}">
                <a16:creationId xmlns:a16="http://schemas.microsoft.com/office/drawing/2014/main" id="{D392F6A6-10DB-44A2-B732-B1ACBFD1AF5D}"/>
              </a:ext>
            </a:extLst>
          </p:cNvPr>
          <p:cNvSpPr>
            <a:spLocks noGrp="1"/>
          </p:cNvSpPr>
          <p:nvPr>
            <p:ph sz="quarter" idx="4"/>
          </p:nvPr>
        </p:nvSpPr>
        <p:spPr/>
        <p:txBody>
          <a:bodyPr/>
          <a:lstStyle/>
          <a:p>
            <a:r>
              <a:rPr lang="en-GB" dirty="0"/>
              <a:t>Document und Key Value Store</a:t>
            </a:r>
          </a:p>
          <a:p>
            <a:r>
              <a:rPr lang="en-GB" dirty="0"/>
              <a:t>N1QL</a:t>
            </a:r>
          </a:p>
          <a:p>
            <a:r>
              <a:rPr lang="en-GB" dirty="0"/>
              <a:t>Native language bindings for CRUD</a:t>
            </a:r>
          </a:p>
          <a:p>
            <a:r>
              <a:rPr lang="en-GB" dirty="0"/>
              <a:t>Master-Master </a:t>
            </a:r>
            <a:r>
              <a:rPr lang="en-GB" dirty="0" err="1"/>
              <a:t>Replikation</a:t>
            </a:r>
            <a:r>
              <a:rPr lang="en-GB" dirty="0"/>
              <a:t> und Master-Slave </a:t>
            </a:r>
            <a:r>
              <a:rPr lang="en-GB" dirty="0" err="1"/>
              <a:t>Replikation</a:t>
            </a:r>
            <a:endParaRPr lang="en-GB" dirty="0"/>
          </a:p>
        </p:txBody>
      </p:sp>
      <p:sp>
        <p:nvSpPr>
          <p:cNvPr id="7" name="Datumsplatzhalter 6">
            <a:extLst>
              <a:ext uri="{FF2B5EF4-FFF2-40B4-BE49-F238E27FC236}">
                <a16:creationId xmlns:a16="http://schemas.microsoft.com/office/drawing/2014/main" id="{80388B96-E9E2-4279-992F-830126A8F350}"/>
              </a:ext>
            </a:extLst>
          </p:cNvPr>
          <p:cNvSpPr>
            <a:spLocks noGrp="1"/>
          </p:cNvSpPr>
          <p:nvPr>
            <p:ph type="dt" sz="half" idx="10"/>
          </p:nvPr>
        </p:nvSpPr>
        <p:spPr/>
        <p:txBody>
          <a:bodyPr/>
          <a:lstStyle/>
          <a:p>
            <a:fld id="{BC0B7164-A2FC-4F89-B7FA-8BEFFB794747}" type="datetime1">
              <a:rPr lang="de-DE" smtClean="0"/>
              <a:t>05.05.2020</a:t>
            </a:fld>
            <a:endParaRPr lang="en-GB"/>
          </a:p>
        </p:txBody>
      </p:sp>
      <p:sp>
        <p:nvSpPr>
          <p:cNvPr id="8" name="Fußzeilenplatzhalter 7">
            <a:extLst>
              <a:ext uri="{FF2B5EF4-FFF2-40B4-BE49-F238E27FC236}">
                <a16:creationId xmlns:a16="http://schemas.microsoft.com/office/drawing/2014/main" id="{3DE6D991-B281-4098-ACB4-C620956DFE8E}"/>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CF221355-F8B1-4B3D-8E5F-FD89164A1D59}"/>
              </a:ext>
            </a:extLst>
          </p:cNvPr>
          <p:cNvSpPr>
            <a:spLocks noGrp="1"/>
          </p:cNvSpPr>
          <p:nvPr>
            <p:ph type="sldNum" sz="quarter" idx="12"/>
          </p:nvPr>
        </p:nvSpPr>
        <p:spPr/>
        <p:txBody>
          <a:bodyPr/>
          <a:lstStyle/>
          <a:p>
            <a:fld id="{83E1CBDC-688B-449B-A4B9-E4A634A960D0}" type="slidenum">
              <a:rPr lang="en-GB" smtClean="0"/>
              <a:t>27</a:t>
            </a:fld>
            <a:endParaRPr lang="en-GB"/>
          </a:p>
        </p:txBody>
      </p:sp>
    </p:spTree>
    <p:extLst>
      <p:ext uri="{BB962C8B-B14F-4D97-AF65-F5344CB8AC3E}">
        <p14:creationId xmlns:p14="http://schemas.microsoft.com/office/powerpoint/2010/main" val="341061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F6D9F-CA01-4A8A-8845-33D173B71538}"/>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7368B5A2-E84F-45C2-ACC8-086EC44D7177}"/>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CE6581-DF5A-4A6C-8D8F-503C60295ED8}"/>
              </a:ext>
            </a:extLst>
          </p:cNvPr>
          <p:cNvSpPr>
            <a:spLocks noGrp="1"/>
          </p:cNvSpPr>
          <p:nvPr>
            <p:ph sz="half" idx="2"/>
          </p:nvPr>
        </p:nvSpPr>
        <p:spPr/>
        <p:txBody>
          <a:bodyPr/>
          <a:lstStyle/>
          <a:p>
            <a:r>
              <a:rPr lang="de-DE" dirty="0"/>
              <a:t>Besser skalierbar</a:t>
            </a:r>
          </a:p>
          <a:p>
            <a:r>
              <a:rPr lang="de-DE" dirty="0"/>
              <a:t>Gesamte Information für ein Dokument muss in diesem Dokument sein.</a:t>
            </a:r>
          </a:p>
          <a:p>
            <a:r>
              <a:rPr lang="de-DE" dirty="0"/>
              <a:t>Schneller aufzusetzen</a:t>
            </a:r>
          </a:p>
          <a:p>
            <a:r>
              <a:rPr lang="de-DE" dirty="0"/>
              <a:t>Eventual </a:t>
            </a:r>
            <a:r>
              <a:rPr lang="de-DE" dirty="0" err="1"/>
              <a:t>Consistent</a:t>
            </a:r>
            <a:endParaRPr lang="de-DE" dirty="0"/>
          </a:p>
          <a:p>
            <a:r>
              <a:rPr lang="de-DE" dirty="0"/>
              <a:t>Atomare Operationen auf einem Dokument</a:t>
            </a:r>
          </a:p>
        </p:txBody>
      </p:sp>
      <p:sp>
        <p:nvSpPr>
          <p:cNvPr id="5" name="Textplatzhalter 4">
            <a:extLst>
              <a:ext uri="{FF2B5EF4-FFF2-40B4-BE49-F238E27FC236}">
                <a16:creationId xmlns:a16="http://schemas.microsoft.com/office/drawing/2014/main" id="{323FBEB7-1A3D-4E83-BB36-254A4F9A5B5F}"/>
              </a:ext>
            </a:extLst>
          </p:cNvPr>
          <p:cNvSpPr>
            <a:spLocks noGrp="1"/>
          </p:cNvSpPr>
          <p:nvPr>
            <p:ph type="body" sz="quarter" idx="3"/>
          </p:nvPr>
        </p:nvSpPr>
        <p:spPr/>
        <p:txBody>
          <a:bodyPr/>
          <a:lstStyle/>
          <a:p>
            <a:r>
              <a:rPr lang="de-DE" dirty="0"/>
              <a:t>RDBMS</a:t>
            </a:r>
            <a:endParaRPr lang="en-GB" dirty="0"/>
          </a:p>
        </p:txBody>
      </p:sp>
      <p:sp>
        <p:nvSpPr>
          <p:cNvPr id="6" name="Inhaltsplatzhalter 5">
            <a:extLst>
              <a:ext uri="{FF2B5EF4-FFF2-40B4-BE49-F238E27FC236}">
                <a16:creationId xmlns:a16="http://schemas.microsoft.com/office/drawing/2014/main" id="{D4FE9E2C-4226-4BCC-B19B-023E2F269010}"/>
              </a:ext>
            </a:extLst>
          </p:cNvPr>
          <p:cNvSpPr>
            <a:spLocks noGrp="1"/>
          </p:cNvSpPr>
          <p:nvPr>
            <p:ph sz="quarter" idx="4"/>
          </p:nvPr>
        </p:nvSpPr>
        <p:spPr/>
        <p:txBody>
          <a:bodyPr/>
          <a:lstStyle/>
          <a:p>
            <a:r>
              <a:rPr lang="de-DE" dirty="0"/>
              <a:t>Schwieriger skalierbar</a:t>
            </a:r>
          </a:p>
          <a:p>
            <a:r>
              <a:rPr lang="de-DE" dirty="0"/>
              <a:t>Daten die logisch zusammengehören können in unterschiedlichen Tabellen liegen.</a:t>
            </a:r>
          </a:p>
          <a:p>
            <a:r>
              <a:rPr lang="de-DE" dirty="0"/>
              <a:t>Langsamer aufzusetzen</a:t>
            </a:r>
          </a:p>
          <a:p>
            <a:r>
              <a:rPr lang="de-DE" dirty="0"/>
              <a:t>Direkt Konsistent</a:t>
            </a:r>
          </a:p>
          <a:p>
            <a:r>
              <a:rPr lang="de-DE" dirty="0"/>
              <a:t>Atomar in einer Operation </a:t>
            </a:r>
          </a:p>
          <a:p>
            <a:endParaRPr lang="de-DE" dirty="0"/>
          </a:p>
        </p:txBody>
      </p:sp>
      <p:sp>
        <p:nvSpPr>
          <p:cNvPr id="7" name="Datumsplatzhalter 6">
            <a:extLst>
              <a:ext uri="{FF2B5EF4-FFF2-40B4-BE49-F238E27FC236}">
                <a16:creationId xmlns:a16="http://schemas.microsoft.com/office/drawing/2014/main" id="{6D341F71-4FD4-48C7-8A99-298D7545D3EC}"/>
              </a:ext>
            </a:extLst>
          </p:cNvPr>
          <p:cNvSpPr>
            <a:spLocks noGrp="1"/>
          </p:cNvSpPr>
          <p:nvPr>
            <p:ph type="dt" sz="half" idx="10"/>
          </p:nvPr>
        </p:nvSpPr>
        <p:spPr/>
        <p:txBody>
          <a:bodyPr/>
          <a:lstStyle/>
          <a:p>
            <a:fld id="{BC0B7164-A2FC-4F89-B7FA-8BEFFB794747}" type="datetime1">
              <a:rPr lang="de-DE" smtClean="0"/>
              <a:t>05.05.2020</a:t>
            </a:fld>
            <a:endParaRPr lang="en-GB"/>
          </a:p>
        </p:txBody>
      </p:sp>
      <p:sp>
        <p:nvSpPr>
          <p:cNvPr id="8" name="Fußzeilenplatzhalter 7">
            <a:extLst>
              <a:ext uri="{FF2B5EF4-FFF2-40B4-BE49-F238E27FC236}">
                <a16:creationId xmlns:a16="http://schemas.microsoft.com/office/drawing/2014/main" id="{2DB1E2DF-DDDA-4098-B489-600589AB0A9F}"/>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81AF5044-0B82-4E44-98F4-B384531EB336}"/>
              </a:ext>
            </a:extLst>
          </p:cNvPr>
          <p:cNvSpPr>
            <a:spLocks noGrp="1"/>
          </p:cNvSpPr>
          <p:nvPr>
            <p:ph type="sldNum" sz="quarter" idx="12"/>
          </p:nvPr>
        </p:nvSpPr>
        <p:spPr/>
        <p:txBody>
          <a:bodyPr/>
          <a:lstStyle/>
          <a:p>
            <a:fld id="{83E1CBDC-688B-449B-A4B9-E4A634A960D0}" type="slidenum">
              <a:rPr lang="en-GB" smtClean="0"/>
              <a:t>28</a:t>
            </a:fld>
            <a:endParaRPr lang="en-GB"/>
          </a:p>
        </p:txBody>
      </p:sp>
    </p:spTree>
    <p:extLst>
      <p:ext uri="{BB962C8B-B14F-4D97-AF65-F5344CB8AC3E}">
        <p14:creationId xmlns:p14="http://schemas.microsoft.com/office/powerpoint/2010/main" val="745424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DA744565-C3A2-4B1D-ABCF-2112A3AAC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2918" y="1930400"/>
            <a:ext cx="5425499" cy="3616999"/>
          </a:xfrm>
        </p:spPr>
      </p:pic>
      <p:sp>
        <p:nvSpPr>
          <p:cNvPr id="3" name="Datumsplatzhalter 2">
            <a:extLst>
              <a:ext uri="{FF2B5EF4-FFF2-40B4-BE49-F238E27FC236}">
                <a16:creationId xmlns:a16="http://schemas.microsoft.com/office/drawing/2014/main" id="{6F49364F-4450-4F1C-90B6-C3411206A85E}"/>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57BDBBB3-F812-46A1-B530-74EAEFF5501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3A418F3-7695-4B3F-A3FA-C778EF41B4BD}"/>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9896DEA4-764F-4EF3-8496-5FA8ABDFC258}"/>
              </a:ext>
            </a:extLst>
          </p:cNvPr>
          <p:cNvSpPr>
            <a:spLocks noGrp="1"/>
          </p:cNvSpPr>
          <p:nvPr>
            <p:ph type="title"/>
          </p:nvPr>
        </p:nvSpPr>
        <p:spPr/>
        <p:txBody>
          <a:bodyPr/>
          <a:lstStyle/>
          <a:p>
            <a:r>
              <a:rPr lang="de-DE" dirty="0" err="1"/>
              <a:t>Livedemo</a:t>
            </a:r>
            <a:endParaRPr lang="en-GB" dirty="0"/>
          </a:p>
        </p:txBody>
      </p:sp>
    </p:spTree>
    <p:extLst>
      <p:ext uri="{BB962C8B-B14F-4D97-AF65-F5344CB8AC3E}">
        <p14:creationId xmlns:p14="http://schemas.microsoft.com/office/powerpoint/2010/main" val="1022810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021B8-5B63-4A36-97A9-E4173249B683}"/>
              </a:ext>
            </a:extLst>
          </p:cNvPr>
          <p:cNvSpPr>
            <a:spLocks noGrp="1"/>
          </p:cNvSpPr>
          <p:nvPr>
            <p:ph idx="1"/>
          </p:nvPr>
        </p:nvSpPr>
        <p:spPr/>
        <p:txBody>
          <a:bodyPr>
            <a:normAutofit fontScale="70000" lnSpcReduction="20000"/>
          </a:bodyPr>
          <a:lstStyle/>
          <a:p>
            <a:r>
              <a:rPr lang="de-DE" dirty="0"/>
              <a:t>MongoDB</a:t>
            </a:r>
          </a:p>
          <a:p>
            <a:pPr lvl="1"/>
            <a:r>
              <a:rPr lang="de-DE" dirty="0"/>
              <a:t>Versprechen</a:t>
            </a:r>
          </a:p>
          <a:p>
            <a:pPr lvl="1"/>
            <a:r>
              <a:rPr lang="de-DE" dirty="0" err="1"/>
              <a:t>Documents</a:t>
            </a:r>
            <a:endParaRPr lang="de-DE" dirty="0"/>
          </a:p>
          <a:p>
            <a:pPr lvl="1"/>
            <a:r>
              <a:rPr lang="de-DE" dirty="0"/>
              <a:t>API</a:t>
            </a:r>
          </a:p>
          <a:p>
            <a:pPr lvl="2"/>
            <a:r>
              <a:rPr lang="de-DE" dirty="0"/>
              <a:t>Abfragesprache</a:t>
            </a:r>
          </a:p>
          <a:p>
            <a:pPr lvl="2"/>
            <a:r>
              <a:rPr lang="de-DE" dirty="0"/>
              <a:t>Treiber für andere Sprachen</a:t>
            </a:r>
          </a:p>
          <a:p>
            <a:pPr lvl="1"/>
            <a:r>
              <a:rPr lang="de-DE" dirty="0"/>
              <a:t>CRUD Operationen</a:t>
            </a:r>
          </a:p>
          <a:p>
            <a:pPr lvl="1"/>
            <a:r>
              <a:rPr lang="de-DE" dirty="0"/>
              <a:t>Aggregationen</a:t>
            </a:r>
          </a:p>
          <a:p>
            <a:pPr lvl="1"/>
            <a:r>
              <a:rPr lang="de-DE" dirty="0"/>
              <a:t>Replikation und </a:t>
            </a:r>
            <a:r>
              <a:rPr lang="de-DE" dirty="0" err="1"/>
              <a:t>Sharding</a:t>
            </a:r>
            <a:endParaRPr lang="de-DE" dirty="0"/>
          </a:p>
          <a:p>
            <a:pPr lvl="1"/>
            <a:r>
              <a:rPr lang="de-DE" dirty="0"/>
              <a:t>Unterschied zu </a:t>
            </a:r>
            <a:r>
              <a:rPr lang="de-DE" dirty="0" err="1"/>
              <a:t>CouchDB</a:t>
            </a:r>
            <a:r>
              <a:rPr lang="de-DE" dirty="0"/>
              <a:t>/Couchbase/RDBMS</a:t>
            </a:r>
          </a:p>
          <a:p>
            <a:r>
              <a:rPr lang="de-DE" dirty="0"/>
              <a:t>Live Demo</a:t>
            </a:r>
          </a:p>
          <a:p>
            <a:r>
              <a:rPr lang="de-DE" dirty="0"/>
              <a:t>Quiz</a:t>
            </a:r>
          </a:p>
          <a:p>
            <a:r>
              <a:rPr lang="de-DE" dirty="0"/>
              <a:t>Zusammenfassung und </a:t>
            </a:r>
            <a:r>
              <a:rPr lang="de-DE" dirty="0" err="1"/>
              <a:t>Usecases</a:t>
            </a:r>
            <a:endParaRPr lang="de-DE" dirty="0"/>
          </a:p>
          <a:p>
            <a:r>
              <a:rPr lang="de-DE" dirty="0"/>
              <a:t>Quellen</a:t>
            </a:r>
          </a:p>
          <a:p>
            <a:pPr lvl="1"/>
            <a:endParaRPr lang="en-GB" dirty="0"/>
          </a:p>
        </p:txBody>
      </p:sp>
      <p:sp>
        <p:nvSpPr>
          <p:cNvPr id="3" name="Datumsplatzhalter 2">
            <a:extLst>
              <a:ext uri="{FF2B5EF4-FFF2-40B4-BE49-F238E27FC236}">
                <a16:creationId xmlns:a16="http://schemas.microsoft.com/office/drawing/2014/main" id="{22CE1C9E-59C5-48A3-B975-1AAC947AB1CF}"/>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92F9B8C7-4034-4BEC-AE9C-788D1DD6B13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93284F8-4362-42B5-94EF-F8ED282797AE}"/>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46C1E6CB-A157-4C8A-A7B1-269394D7B37F}"/>
              </a:ext>
            </a:extLst>
          </p:cNvPr>
          <p:cNvSpPr>
            <a:spLocks noGrp="1"/>
          </p:cNvSpPr>
          <p:nvPr>
            <p:ph type="title"/>
          </p:nvPr>
        </p:nvSpPr>
        <p:spPr/>
        <p:txBody>
          <a:bodyPr/>
          <a:lstStyle/>
          <a:p>
            <a:r>
              <a:rPr lang="de-DE" dirty="0"/>
              <a:t>Gliederung</a:t>
            </a:r>
            <a:endParaRPr lang="en-GB" dirty="0"/>
          </a:p>
        </p:txBody>
      </p:sp>
    </p:spTree>
    <p:extLst>
      <p:ext uri="{BB962C8B-B14F-4D97-AF65-F5344CB8AC3E}">
        <p14:creationId xmlns:p14="http://schemas.microsoft.com/office/powerpoint/2010/main" val="1927714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Welches Format benutzt MongoDB für seine Dokumente?</a:t>
            </a:r>
          </a:p>
          <a:p>
            <a:pPr marL="0" indent="0">
              <a:buNone/>
            </a:pPr>
            <a:r>
              <a:rPr lang="de-DE" dirty="0"/>
              <a:t>	A: JSON</a:t>
            </a:r>
          </a:p>
          <a:p>
            <a:pPr marL="0" indent="0">
              <a:buNone/>
            </a:pPr>
            <a:r>
              <a:rPr lang="de-DE" dirty="0"/>
              <a:t>	B: BSON</a:t>
            </a:r>
          </a:p>
          <a:p>
            <a:pPr marL="0" indent="0">
              <a:buNone/>
            </a:pPr>
            <a:r>
              <a:rPr lang="de-DE" dirty="0"/>
              <a:t>	C: DSON</a:t>
            </a:r>
          </a:p>
          <a:p>
            <a:pPr lvl="1"/>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30</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Welches Replikationsverfahren benutzt MongoDB?</a:t>
            </a:r>
          </a:p>
          <a:p>
            <a:pPr marL="0" indent="0">
              <a:buNone/>
            </a:pPr>
            <a:r>
              <a:rPr lang="de-DE" dirty="0"/>
              <a:t>	A: Slave </a:t>
            </a:r>
            <a:r>
              <a:rPr lang="de-DE" dirty="0" err="1"/>
              <a:t>to</a:t>
            </a:r>
            <a:r>
              <a:rPr lang="de-DE" dirty="0"/>
              <a:t> Slave</a:t>
            </a:r>
          </a:p>
          <a:p>
            <a:pPr marL="0" indent="0">
              <a:buNone/>
            </a:pPr>
            <a:r>
              <a:rPr lang="de-DE" dirty="0"/>
              <a:t>	B: Master </a:t>
            </a:r>
            <a:r>
              <a:rPr lang="de-DE" dirty="0" err="1"/>
              <a:t>to</a:t>
            </a:r>
            <a:r>
              <a:rPr lang="de-DE" dirty="0"/>
              <a:t> Slave</a:t>
            </a:r>
          </a:p>
          <a:p>
            <a:pPr marL="0" indent="0">
              <a:buNone/>
            </a:pPr>
            <a:r>
              <a:rPr lang="de-DE" dirty="0"/>
              <a:t>	C: Master </a:t>
            </a:r>
            <a:r>
              <a:rPr lang="de-DE" dirty="0" err="1"/>
              <a:t>to</a:t>
            </a:r>
            <a:r>
              <a:rPr lang="de-DE" dirty="0"/>
              <a:t> Master</a:t>
            </a:r>
            <a:endParaRPr lang="en-GB" dirty="0"/>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31</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Quiz	</a:t>
            </a:r>
            <a:endParaRPr lang="en-GB" dirty="0"/>
          </a:p>
        </p:txBody>
      </p:sp>
    </p:spTree>
    <p:extLst>
      <p:ext uri="{BB962C8B-B14F-4D97-AF65-F5344CB8AC3E}">
        <p14:creationId xmlns:p14="http://schemas.microsoft.com/office/powerpoint/2010/main" val="324111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	A: Ja</a:t>
            </a:r>
          </a:p>
          <a:p>
            <a:pPr marL="0" indent="0">
              <a:buNone/>
            </a:pPr>
            <a:r>
              <a:rPr lang="de-DE" dirty="0"/>
              <a:t>	B: Nein</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32</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8B11D99-C901-4A3C-AF9C-FCBA370B0FB8}"/>
              </a:ext>
            </a:extLst>
          </p:cNvPr>
          <p:cNvSpPr>
            <a:spLocks noGrp="1"/>
          </p:cNvSpPr>
          <p:nvPr>
            <p:ph idx="1"/>
          </p:nvPr>
        </p:nvSpPr>
        <p:spPr/>
        <p:txBody>
          <a:bodyPr/>
          <a:lstStyle/>
          <a:p>
            <a:r>
              <a:rPr lang="de-DE" dirty="0" err="1"/>
              <a:t>Document</a:t>
            </a:r>
            <a:r>
              <a:rPr lang="de-DE" dirty="0"/>
              <a:t> Stores sind </a:t>
            </a:r>
            <a:endParaRPr lang="en-GB" dirty="0"/>
          </a:p>
        </p:txBody>
      </p:sp>
      <p:sp>
        <p:nvSpPr>
          <p:cNvPr id="3" name="Datumsplatzhalter 2">
            <a:extLst>
              <a:ext uri="{FF2B5EF4-FFF2-40B4-BE49-F238E27FC236}">
                <a16:creationId xmlns:a16="http://schemas.microsoft.com/office/drawing/2014/main" id="{D8F59E4B-D69C-4F30-9A8A-3294B6827F49}"/>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86BAF7A4-4161-4E30-9EA1-903C80DC4E3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A8FF9D-5F32-4B66-8AAF-DD9B31E1DC9C}"/>
              </a:ext>
            </a:extLst>
          </p:cNvPr>
          <p:cNvSpPr>
            <a:spLocks noGrp="1"/>
          </p:cNvSpPr>
          <p:nvPr>
            <p:ph type="sldNum" sz="quarter" idx="12"/>
          </p:nvPr>
        </p:nvSpPr>
        <p:spPr/>
        <p:txBody>
          <a:bodyPr/>
          <a:lstStyle/>
          <a:p>
            <a:fld id="{83E1CBDC-688B-449B-A4B9-E4A634A960D0}" type="slidenum">
              <a:rPr lang="en-GB" smtClean="0"/>
              <a:t>33</a:t>
            </a:fld>
            <a:endParaRPr lang="en-GB"/>
          </a:p>
        </p:txBody>
      </p:sp>
      <p:sp>
        <p:nvSpPr>
          <p:cNvPr id="6" name="Titel 5">
            <a:extLst>
              <a:ext uri="{FF2B5EF4-FFF2-40B4-BE49-F238E27FC236}">
                <a16:creationId xmlns:a16="http://schemas.microsoft.com/office/drawing/2014/main" id="{1129E7AB-2624-478A-B4BE-A76A8E9A3846}"/>
              </a:ext>
            </a:extLst>
          </p:cNvPr>
          <p:cNvSpPr>
            <a:spLocks noGrp="1"/>
          </p:cNvSpPr>
          <p:nvPr>
            <p:ph type="title"/>
          </p:nvPr>
        </p:nvSpPr>
        <p:spPr/>
        <p:txBody>
          <a:bodyPr/>
          <a:lstStyle/>
          <a:p>
            <a:r>
              <a:rPr lang="de-DE" dirty="0"/>
              <a:t>Zusammenfassung und </a:t>
            </a:r>
            <a:r>
              <a:rPr lang="de-DE" dirty="0" err="1"/>
              <a:t>UseCases</a:t>
            </a:r>
            <a:endParaRPr lang="en-GB" dirty="0"/>
          </a:p>
        </p:txBody>
      </p:sp>
    </p:spTree>
    <p:extLst>
      <p:ext uri="{BB962C8B-B14F-4D97-AF65-F5344CB8AC3E}">
        <p14:creationId xmlns:p14="http://schemas.microsoft.com/office/powerpoint/2010/main" val="3410243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2"/>
              </a:rPr>
              <a:t>https://db-engines.com/de/ranking</a:t>
            </a:r>
            <a:endParaRPr lang="en-GB" dirty="0"/>
          </a:p>
          <a:p>
            <a:r>
              <a:rPr lang="de-DE" dirty="0">
                <a:hlinkClick r:id="rId3"/>
              </a:rPr>
              <a:t>https://github.com/ramnes/awesome-mongodb</a:t>
            </a:r>
            <a:endParaRPr lang="de-DE" dirty="0"/>
          </a:p>
          <a:p>
            <a:r>
              <a:rPr lang="de-DE" dirty="0">
                <a:hlinkClick r:id="rId4"/>
              </a:rPr>
              <a:t>https://docs.mongodb.com/manual/</a:t>
            </a:r>
            <a:endParaRPr lang="de-DE" dirty="0"/>
          </a:p>
          <a:p>
            <a:r>
              <a:rPr lang="de-DE" dirty="0">
                <a:hlinkClick r:id="rId5"/>
              </a:rPr>
              <a:t>https://blog.panoply.io/couchdb-vs-mongodb</a:t>
            </a:r>
            <a:endParaRPr lang="de-DE" dirty="0"/>
          </a:p>
          <a:p>
            <a:r>
              <a:rPr lang="en-GB" dirty="0">
                <a:hlinkClick r:id="rId6"/>
              </a:rPr>
              <a:t>https://docs.couchbase.com/home/index.html</a:t>
            </a:r>
            <a:endParaRPr lang="en-GB" dirty="0"/>
          </a:p>
          <a:p>
            <a:r>
              <a:rPr lang="en-GB" dirty="0">
                <a:hlinkClick r:id="rId7"/>
              </a:rPr>
              <a:t>https://docs.couchdb.org/en/stable/</a:t>
            </a:r>
            <a:endParaRPr lang="en-GB" dirty="0"/>
          </a:p>
          <a:p>
            <a:r>
              <a:rPr lang="en-GB" dirty="0">
                <a:hlinkClick r:id="rId8"/>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34</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4</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Tree>
    <p:extLst>
      <p:ext uri="{BB962C8B-B14F-4D97-AF65-F5344CB8AC3E}">
        <p14:creationId xmlns:p14="http://schemas.microsoft.com/office/powerpoint/2010/main" val="4217004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05.05.2020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5</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BA9BDDD-F39B-4ABB-887B-1018E033AEF7}"/>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CD85A5F4-338A-4D16-B307-155336C5D4B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F003A14-9C0E-494C-AE8F-5ACEF7D35DA5}"/>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172664E4-EC08-4DB2-87D9-F7FDA2F3003F}"/>
              </a:ext>
            </a:extLst>
          </p:cNvPr>
          <p:cNvSpPr>
            <a:spLocks noGrp="1"/>
          </p:cNvSpPr>
          <p:nvPr>
            <p:ph type="title"/>
          </p:nvPr>
        </p:nvSpPr>
        <p:spPr/>
        <p:txBody>
          <a:bodyPr/>
          <a:lstStyle/>
          <a:p>
            <a:r>
              <a:rPr lang="de-DE" dirty="0"/>
              <a:t>API</a:t>
            </a:r>
            <a:endParaRPr lang="en-GB" dirty="0"/>
          </a:p>
        </p:txBody>
      </p:sp>
      <p:sp>
        <p:nvSpPr>
          <p:cNvPr id="10" name="Additionszeichen 9">
            <a:extLst>
              <a:ext uri="{FF2B5EF4-FFF2-40B4-BE49-F238E27FC236}">
                <a16:creationId xmlns:a16="http://schemas.microsoft.com/office/drawing/2014/main" id="{5CEC6471-E5DA-4A25-86B5-125C7EEBBF26}"/>
              </a:ext>
            </a:extLst>
          </p:cNvPr>
          <p:cNvSpPr/>
          <p:nvPr/>
        </p:nvSpPr>
        <p:spPr>
          <a:xfrm>
            <a:off x="3358054" y="3400163"/>
            <a:ext cx="936172" cy="84908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Diagramm 1">
            <a:extLst>
              <a:ext uri="{FF2B5EF4-FFF2-40B4-BE49-F238E27FC236}">
                <a16:creationId xmlns:a16="http://schemas.microsoft.com/office/drawing/2014/main" id="{B566E9CD-53A4-4A8C-9637-F6FDF1AC243D}"/>
              </a:ext>
            </a:extLst>
          </p:cNvPr>
          <p:cNvGraphicFramePr/>
          <p:nvPr>
            <p:extLst>
              <p:ext uri="{D42A27DB-BD31-4B8C-83A1-F6EECF244321}">
                <p14:modId xmlns:p14="http://schemas.microsoft.com/office/powerpoint/2010/main" val="2807952030"/>
              </p:ext>
            </p:extLst>
          </p:nvPr>
        </p:nvGraphicFramePr>
        <p:xfrm>
          <a:off x="677334" y="4604657"/>
          <a:ext cx="6629400"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Inhaltsplatzhalter 10">
            <a:extLst>
              <a:ext uri="{FF2B5EF4-FFF2-40B4-BE49-F238E27FC236}">
                <a16:creationId xmlns:a16="http://schemas.microsoft.com/office/drawing/2014/main" id="{EB09CAD4-B350-43A5-BBC1-31FB50061337}"/>
              </a:ext>
            </a:extLst>
          </p:cNvPr>
          <p:cNvGraphicFramePr>
            <a:graphicFrameLocks noGrp="1"/>
          </p:cNvGraphicFramePr>
          <p:nvPr>
            <p:ph idx="1"/>
            <p:extLst>
              <p:ext uri="{D42A27DB-BD31-4B8C-83A1-F6EECF244321}">
                <p14:modId xmlns:p14="http://schemas.microsoft.com/office/powerpoint/2010/main" val="384279577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40433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05.05.2020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1448</Words>
  <Application>Microsoft Office PowerPoint</Application>
  <PresentationFormat>Breitbild</PresentationFormat>
  <Paragraphs>332</Paragraphs>
  <Slides>34</Slides>
  <Notes>25</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Calibri</vt:lpstr>
      <vt:lpstr>Wingdings 3</vt:lpstr>
      <vt:lpstr>Facette</vt:lpstr>
      <vt:lpstr>Document Stores</vt:lpstr>
      <vt:lpstr>Gliederung</vt:lpstr>
      <vt:lpstr>Gliederung</vt:lpstr>
      <vt:lpstr>Documents</vt:lpstr>
      <vt:lpstr>CRUD Operations</vt:lpstr>
      <vt:lpstr>API</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CRUD Operations - Update</vt:lpstr>
      <vt:lpstr>CRUD Operations - Deletion</vt:lpstr>
      <vt:lpstr>Aggregation</vt:lpstr>
      <vt:lpstr>Aggregation</vt:lpstr>
      <vt:lpstr>Sharding</vt:lpstr>
      <vt:lpstr>Replikation</vt:lpstr>
      <vt:lpstr>Replikation</vt:lpstr>
      <vt:lpstr>Unterschiede</vt:lpstr>
      <vt:lpstr>Unterschiede</vt:lpstr>
      <vt:lpstr>Unterschiede</vt:lpstr>
      <vt:lpstr>Livedemo</vt:lpstr>
      <vt:lpstr>Quiz</vt:lpstr>
      <vt:lpstr>Quiz </vt:lpstr>
      <vt:lpstr>Quiz</vt:lpstr>
      <vt:lpstr>Zusammenfassung und UseCases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61</cp:revision>
  <dcterms:created xsi:type="dcterms:W3CDTF">2020-04-29T06:55:29Z</dcterms:created>
  <dcterms:modified xsi:type="dcterms:W3CDTF">2020-05-05T07:50:57Z</dcterms:modified>
</cp:coreProperties>
</file>